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2"/>
  </p:notesMasterIdLst>
  <p:sldIdLst>
    <p:sldId id="256" r:id="rId2"/>
    <p:sldId id="279" r:id="rId3"/>
    <p:sldId id="293" r:id="rId4"/>
    <p:sldId id="294" r:id="rId5"/>
    <p:sldId id="296" r:id="rId6"/>
    <p:sldId id="276" r:id="rId7"/>
    <p:sldId id="277" r:id="rId8"/>
    <p:sldId id="297" r:id="rId9"/>
    <p:sldId id="301" r:id="rId10"/>
    <p:sldId id="298" r:id="rId11"/>
  </p:sldIdLst>
  <p:sldSz cx="9144000" cy="6858000" type="screen4x3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F1F7"/>
    <a:srgbClr val="BEDCEE"/>
    <a:srgbClr val="B4CCE8"/>
    <a:srgbClr val="418BCF"/>
    <a:srgbClr val="CCFFCC"/>
    <a:srgbClr val="00FFCC"/>
    <a:srgbClr val="FFCC66"/>
    <a:srgbClr val="CC9900"/>
    <a:srgbClr val="E2C7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0.13914</cdr:x>
      <cdr:y>0.21814</cdr:y>
    </cdr:from>
    <cdr:to>
      <cdr:x>1</cdr:x>
      <cdr:y>1</cdr:y>
    </cdr:to>
    <cdr:pic>
      <cdr:nvPicPr>
        <cdr:cNvPr id="3" name="Picture 2" descr="https://community.sk.ru/cfs-file.ashx/__key/communityserver-blogs-components-weblogfiles/00-00-00-00-19/rr2414_5F00_024_5F00_3_5B00_1_5D00_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15961" y="3634161"/>
          <a:ext cx="6789383" cy="340213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6350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0.33387</cdr:x>
      <cdr:y>0.1356</cdr:y>
    </cdr:from>
    <cdr:to>
      <cdr:x>0.70236</cdr:x>
      <cdr:y>0.80178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33136" y="590034"/>
          <a:ext cx="2906178" cy="28987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6309" cy="501497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832" y="1"/>
            <a:ext cx="2986309" cy="501497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>
              <a:defRPr sz="1200"/>
            </a:lvl1pPr>
          </a:lstStyle>
          <a:p>
            <a:fld id="{B8FE5F94-26E8-4276-AA38-2A3FEF578FCD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5" y="4758610"/>
            <a:ext cx="5512444" cy="4508661"/>
          </a:xfrm>
          <a:prstGeom prst="rect">
            <a:avLst/>
          </a:prstGeom>
        </p:spPr>
        <p:txBody>
          <a:bodyPr vert="horz" lIns="92444" tIns="46222" rIns="92444" bIns="462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616"/>
            <a:ext cx="2986309" cy="501496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832" y="9515616"/>
            <a:ext cx="2986309" cy="501496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>
              <a:defRPr sz="1200"/>
            </a:lvl1pPr>
          </a:lstStyle>
          <a:p>
            <a:fld id="{FB814011-2DDE-45E5-8A6D-08F2D8666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4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4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1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1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6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4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9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61" y="0"/>
            <a:ext cx="9144000" cy="6832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4"/>
          <a:stretch>
            <a:fillRect/>
          </a:stretch>
        </p:blipFill>
        <p:spPr>
          <a:xfrm>
            <a:off x="4400799" y="3706238"/>
            <a:ext cx="4937754" cy="31517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183" y="3951698"/>
            <a:ext cx="6858000" cy="1655762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ury Gothic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Президент союза ассоциаций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и предприятий медицинской промышленности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Calibri" panose="020F050202020403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Калинин Ю.Т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i="1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Century Gothic" pitchFamily="34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i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entury Gothic" pitchFamily="34" charset="0"/>
                <a:cs typeface="Times New Roman" panose="02020603050405020304" pitchFamily="18" charset="0"/>
              </a:rPr>
              <a:t>Пенза  2021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Century Gothic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4281"/>
            <a:ext cx="9144000" cy="758757"/>
          </a:xfrm>
          <a:prstGeom prst="rect">
            <a:avLst/>
          </a:prstGeom>
          <a:gradFill>
            <a:gsLst>
              <a:gs pos="0">
                <a:srgbClr val="FFCC66"/>
              </a:gs>
              <a:gs pos="45000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rgbClr val="FFCC6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24004" r="87797" b="37394"/>
          <a:stretch>
            <a:fillRect/>
          </a:stretch>
        </p:blipFill>
        <p:spPr>
          <a:xfrm>
            <a:off x="8309319" y="375821"/>
            <a:ext cx="635620" cy="3791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6224" y="1252404"/>
            <a:ext cx="79016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Особенности развития производства и регулирования обращения лекарственных средств и медицинских изделий в условиях пандемии</a:t>
            </a:r>
            <a:endParaRPr lang="en-US" sz="2800" b="1" i="1" dirty="0"/>
          </a:p>
          <a:p>
            <a:pPr algn="ctr"/>
            <a:endParaRPr lang="en-US" sz="2800" b="1" i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7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239311" cy="6858000"/>
          </a:xfrm>
          <a:prstGeom prst="rect">
            <a:avLst/>
          </a:prstGeom>
          <a:solidFill>
            <a:srgbClr val="B4C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6965" r="10363"/>
          <a:stretch>
            <a:fillRect/>
          </a:stretch>
        </p:blipFill>
        <p:spPr>
          <a:xfrm>
            <a:off x="372823" y="711074"/>
            <a:ext cx="2655651" cy="2217906"/>
          </a:xfrm>
          <a:prstGeom prst="rect">
            <a:avLst/>
          </a:prstGeom>
        </p:spPr>
      </p:pic>
      <p:pic>
        <p:nvPicPr>
          <p:cNvPr id="3075" name="Picture 3" descr="D:\загрузки фаерфокса\скриптонит\Новая папка (3)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9" y="3595519"/>
            <a:ext cx="2666965" cy="17775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29623" y="110591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000" i="1" dirty="0" smtClean="0"/>
              <a:t>Требуется коренная модернизация нашей фармацевтической и медицинской промышленности. По сути нам предстоит построить новую отрасль, привлекательную для инвестиций, способной генерировать инновации, создавать эффективные рабочие места, а главное  - готовую выпускать конкурентоспособную, безопасную, качественную, доступную по цене для граждан и для нашего здравоохранения».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89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689395"/>
            <a:ext cx="9144000" cy="4464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173166"/>
            <a:ext cx="9144000" cy="26848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работая над реализацией решений X съезда и показателей, заложенных в государственной программе «Развитие фармацевтической и медицинской промышленности на 2013-2020 годы, мы планировали свою работу с учетом задач, поставленных  Указом в области ускорения технологического развития, увеличения числа организаций, осуществляющих технологические инновации; обеспечения ускоренного внедрения цифровых технологий, темпов роста выше мировых и создание высокопроизводительного  экспортно-ориентированного  производства лекарственных средств и медицинских изделий, на основе современных технологий. Из этого мы исходили и при экспертной оценки стратегий развития фармацевтической и медицинской промышленности до 2030 года.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783" y="4252837"/>
            <a:ext cx="8706889" cy="2506603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Century Gothic" pitchFamily="34" charset="0"/>
              </a:rPr>
              <a:t>       </a:t>
            </a:r>
            <a:r>
              <a:rPr lang="ru-RU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Основные направления 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работы </a:t>
            </a:r>
            <a:r>
              <a:rPr lang="ru-RU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профессиональных общественных объединений в 2020-2021 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годах, в том числе и  в соответствии с рекомендациями 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VI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Всероссийского форума 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Innomed-2020 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определялись заданиями установленными </a:t>
            </a:r>
            <a:r>
              <a:rPr lang="ru-RU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Государственной 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программой </a:t>
            </a:r>
            <a:r>
              <a:rPr lang="ru-RU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«Развитие фармацевтической и медицинской промышленности на 2013-2020 годы» с учетом её продления до 2024 года (постановление Правительства РФ №359 от 29.03.2019г</a:t>
            </a:r>
            <a:r>
              <a:rPr lang="ru-RU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.).</a:t>
            </a:r>
            <a:endParaRPr lang="ru-RU" sz="2000" i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D:\загрузки фаерфокса\скриптонит\Новая папка (3)\Atlantic-Technical-Systems_December_Cleanroom-Sterilization-Tips_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149" y="291831"/>
            <a:ext cx="5790252" cy="3862550"/>
          </a:xfrm>
          <a:prstGeom prst="rect">
            <a:avLst/>
          </a:prstGeom>
          <a:noFill/>
          <a:effectLst/>
        </p:spPr>
      </p:pic>
      <p:pic>
        <p:nvPicPr>
          <p:cNvPr id="2051" name="Picture 3" descr="D:\загрузки фаерфокса\скриптонит\Новая папка (3)\Новая папка\hgnjfffffj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18" y="106946"/>
            <a:ext cx="2594752" cy="1833722"/>
          </a:xfrm>
          <a:prstGeom prst="rect">
            <a:avLst/>
          </a:prstGeom>
          <a:noFill/>
        </p:spPr>
      </p:pic>
      <p:pic>
        <p:nvPicPr>
          <p:cNvPr id="2052" name="Picture 4" descr="D:\загрузки фаерфокса\скриптонит\Новая папка (3)\Новая папка\ty.JPG"/>
          <p:cNvPicPr>
            <a:picLocks noChangeAspect="1" noChangeArrowheads="1"/>
          </p:cNvPicPr>
          <p:nvPr/>
        </p:nvPicPr>
        <p:blipFill>
          <a:blip r:embed="rId4"/>
          <a:srcRect r="1793"/>
          <a:stretch>
            <a:fillRect/>
          </a:stretch>
        </p:blipFill>
        <p:spPr bwMode="auto">
          <a:xfrm>
            <a:off x="300616" y="2245819"/>
            <a:ext cx="2607954" cy="1927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4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Первоочередные  задачи на решение которых было сосредоточено внимание профессиональных общественных объединений  в целях ускоренного развития производства медицинских изделий.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86254"/>
              </p:ext>
            </p:extLst>
          </p:nvPr>
        </p:nvGraphicFramePr>
        <p:xfrm>
          <a:off x="191877" y="1769327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2425" y="2415659"/>
            <a:ext cx="2728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Создание благоприятного инвестиционный климата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388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н</a:t>
            </a:r>
            <a:r>
              <a:rPr lang="ru-RU" i="1" dirty="0" smtClean="0"/>
              <a:t>ормативно-правовое регулирование обращения медицинской продукции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1139" y="2415658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совершенствование системы </a:t>
            </a:r>
          </a:p>
          <a:p>
            <a:r>
              <a:rPr lang="ru-RU" i="1" dirty="0" smtClean="0"/>
              <a:t>государственных закупок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7693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повышение имиджа предприятий отрасли и производимой ими продукции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67548"/>
            <a:ext cx="2800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перевод производства </a:t>
            </a:r>
          </a:p>
          <a:p>
            <a:pPr algn="ctr"/>
            <a:r>
              <a:rPr lang="ru-RU" i="1" dirty="0" smtClean="0"/>
              <a:t> медицинской </a:t>
            </a:r>
          </a:p>
          <a:p>
            <a:pPr algn="ctr"/>
            <a:r>
              <a:rPr lang="ru-RU" i="1" dirty="0" smtClean="0"/>
              <a:t>техники на </a:t>
            </a:r>
          </a:p>
          <a:p>
            <a:pPr algn="ctr"/>
            <a:r>
              <a:rPr lang="ru-RU" i="1" dirty="0" smtClean="0"/>
              <a:t>отечественное </a:t>
            </a:r>
          </a:p>
          <a:p>
            <a:pPr algn="ctr"/>
            <a:r>
              <a:rPr lang="ru-RU" i="1" dirty="0" smtClean="0"/>
              <a:t>сырьё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2175" y="3405682"/>
            <a:ext cx="3600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организация подготовки </a:t>
            </a:r>
          </a:p>
          <a:p>
            <a:r>
              <a:rPr lang="ru-RU" i="1" dirty="0" smtClean="0"/>
              <a:t>кадров; отработка взаимодействия </a:t>
            </a:r>
          </a:p>
          <a:p>
            <a:r>
              <a:rPr lang="ru-RU" i="1" dirty="0" smtClean="0"/>
              <a:t>при обращении медицинской </a:t>
            </a:r>
          </a:p>
          <a:p>
            <a:r>
              <a:rPr lang="ru-RU" i="1" dirty="0" smtClean="0"/>
              <a:t>продукции в рамках ЕАЭС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910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 фаерфокса\скриптонит\XdSjNjEWW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72" y="1138136"/>
            <a:ext cx="9157372" cy="57198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" y="1"/>
            <a:ext cx="7179013" cy="1138136"/>
          </a:xfrm>
          <a:prstGeom prst="rect">
            <a:avLst/>
          </a:prstGeom>
          <a:solidFill>
            <a:srgbClr val="41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 l="9538" t="6679"/>
          <a:stretch>
            <a:fillRect/>
          </a:stretch>
        </p:blipFill>
        <p:spPr bwMode="auto">
          <a:xfrm>
            <a:off x="846306" y="1585608"/>
            <a:ext cx="8297694" cy="535994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38136" y="282103"/>
            <a:ext cx="5719864" cy="130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1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Факторы, стимулирующие развитие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114300" lvl="1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фармацевтической и медицинской индустрии</a:t>
            </a:r>
          </a:p>
          <a:p>
            <a:pPr marL="1371600" marR="0" lvl="4" indent="0" algn="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25196" marR="0" lvl="0" indent="-34290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71450" marR="0" lvl="0" indent="-17145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71450" marR="0" lvl="0" indent="-17145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09300"/>
            <a:ext cx="8642350" cy="2808288"/>
          </a:xfrm>
          <a:effectLst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sz="2000" dirty="0" smtClean="0">
              <a:latin typeface="Century Gothic" pitchFamily="34" charset="0"/>
            </a:endParaRPr>
          </a:p>
          <a:p>
            <a:pPr lvl="4" algn="ctr">
              <a:buFont typeface="Wingdings" panose="05000000000000000000" pitchFamily="2" charset="2"/>
              <a:buChar char="§"/>
            </a:pPr>
            <a:endParaRPr lang="ru-RU" sz="18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Calibri" panose="020F0502020204030204" pitchFamily="34" charset="0"/>
            </a:endParaRPr>
          </a:p>
          <a:p>
            <a:pPr marL="1412939" lvl="3" indent="-342900">
              <a:buFont typeface="Wingdings" panose="05000000000000000000" pitchFamily="2" charset="2"/>
              <a:buChar char="§"/>
            </a:pPr>
            <a:r>
              <a:rPr lang="ru-RU" sz="20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rPr>
              <a:t>Участие в организации и работе свободных экономических зон, региональных кластеров научно-образовательных центров.</a:t>
            </a:r>
          </a:p>
          <a:p>
            <a:pPr marL="1392238" lvl="3" indent="-342900">
              <a:buFont typeface="Wingdings" panose="05000000000000000000" pitchFamily="2" charset="2"/>
              <a:buChar char="§"/>
              <a:tabLst>
                <a:tab pos="712788" algn="l"/>
              </a:tabLst>
            </a:pPr>
            <a:r>
              <a:rPr lang="ru-RU" sz="20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rPr>
              <a:t>Задействование в стратегии развития производства лекарств и медицинских изделий механизмов Специального инвестиционного контракта.</a:t>
            </a:r>
          </a:p>
          <a:p>
            <a:pPr marL="1392238" lvl="3" indent="-342900">
              <a:buFont typeface="Wingdings" panose="05000000000000000000" pitchFamily="2" charset="2"/>
              <a:buChar char="§"/>
              <a:tabLst>
                <a:tab pos="712788" algn="l"/>
              </a:tabLst>
            </a:pPr>
            <a:r>
              <a:rPr lang="ru-RU" sz="20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rPr>
              <a:t>Диверсификация предприятий ОПК под выпуск медицинской продукции.</a:t>
            </a:r>
          </a:p>
          <a:p>
            <a:pPr marL="1392238" lvl="3" indent="-342900">
              <a:buFont typeface="Wingdings" panose="05000000000000000000" pitchFamily="2" charset="2"/>
              <a:buChar char="§"/>
              <a:tabLst>
                <a:tab pos="712788" algn="l"/>
              </a:tabLst>
            </a:pPr>
            <a:r>
              <a:rPr lang="ru-RU" sz="20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Calibri" panose="020F0502020204030204" pitchFamily="34" charset="0"/>
              </a:rPr>
              <a:t>Создание Автономной некоммерческой организации «Консорциум «Медицинская Техника».</a:t>
            </a:r>
          </a:p>
          <a:p>
            <a:pPr marL="1392238" lvl="3" indent="-342900">
              <a:buFont typeface="Wingdings" panose="05000000000000000000" pitchFamily="2" charset="2"/>
              <a:buChar char="§"/>
              <a:tabLst>
                <a:tab pos="712788" algn="l"/>
              </a:tabLst>
            </a:pPr>
            <a:endParaRPr lang="ru-RU" sz="24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Calibri" panose="020F0502020204030204" pitchFamily="34" charset="0"/>
            </a:endParaRPr>
          </a:p>
          <a:p>
            <a:pPr marL="425196" indent="-342900">
              <a:buFont typeface="Wingdings" panose="05000000000000000000" pitchFamily="2" charset="2"/>
              <a:buChar char="§"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ru-RU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dirty="0" smtClean="0">
              <a:latin typeface="Calibri" panose="020F0502020204030204" pitchFamily="34" charset="0"/>
            </a:endParaRPr>
          </a:p>
        </p:txBody>
      </p:sp>
      <p:pic>
        <p:nvPicPr>
          <p:cNvPr id="1033" name="Picture 9" descr="D:\загрузки фаерфокса\скриптонит\Новая папка (3)\Новая папка\juy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2638" y="0"/>
            <a:ext cx="1921362" cy="1099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388527"/>
            <a:ext cx="9142413" cy="348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8513"/>
            <a:ext cx="9144000" cy="33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90303" y="437322"/>
            <a:ext cx="7476619" cy="613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Calibri" panose="020F0502020204030204" pitchFamily="34" charset="0"/>
              </a:rPr>
              <a:t>Основные достижения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47357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1</a:t>
            </a:r>
            <a:r>
              <a:rPr lang="ru-RU" i="1" dirty="0"/>
              <a:t>. Локализация производства полного цикла высоко технологичных лекарственных препаратов: инсулина, плазматических и генно-инженерных факторов крови, для лечения онкологических и инфекционных заболеваний</a:t>
            </a:r>
            <a:r>
              <a:rPr lang="ru-RU" i="1" dirty="0" smtClean="0"/>
              <a:t>. Разработка и организация производства вакцин против </a:t>
            </a:r>
            <a:r>
              <a:rPr lang="ru-RU" i="1" dirty="0" err="1" smtClean="0"/>
              <a:t>коронавирусной</a:t>
            </a:r>
            <a:r>
              <a:rPr lang="ru-RU" i="1" dirty="0" smtClean="0"/>
              <a:t> инфекции.</a:t>
            </a:r>
            <a:endParaRPr lang="ru-RU" i="1" dirty="0"/>
          </a:p>
          <a:p>
            <a:pPr marL="0" indent="0" algn="just">
              <a:buNone/>
            </a:pPr>
            <a:r>
              <a:rPr lang="ru-RU" i="1" dirty="0"/>
              <a:t>	2. Локализация производства цифрового рентгеновского оборудования, компьютерных томографов</a:t>
            </a:r>
            <a:r>
              <a:rPr lang="ru-RU" i="1" dirty="0" smtClean="0"/>
              <a:t>, МРТ, имплантируемых изделий, </a:t>
            </a:r>
            <a:r>
              <a:rPr lang="ru-RU" i="1" dirty="0"/>
              <a:t>приборов  и оборудования для </a:t>
            </a:r>
            <a:r>
              <a:rPr lang="ru-RU" i="1" dirty="0" smtClean="0"/>
              <a:t>ультразвуковых исследований, анестезиологии </a:t>
            </a:r>
            <a:r>
              <a:rPr lang="ru-RU" i="1" dirty="0"/>
              <a:t>и </a:t>
            </a:r>
            <a:r>
              <a:rPr lang="ru-RU" i="1" dirty="0" smtClean="0"/>
              <a:t>реанимации, оснащения </a:t>
            </a:r>
            <a:r>
              <a:rPr lang="ru-RU" i="1" dirty="0" err="1"/>
              <a:t>перенатальных</a:t>
            </a:r>
            <a:r>
              <a:rPr lang="ru-RU" i="1" dirty="0"/>
              <a:t> центров лабораторной  диагностики </a:t>
            </a:r>
            <a:r>
              <a:rPr lang="ru-RU" i="1" dirty="0" smtClean="0"/>
              <a:t>и начало реализаций проектов  ядерной </a:t>
            </a:r>
            <a:r>
              <a:rPr lang="ru-RU" i="1" dirty="0"/>
              <a:t>медицины</a:t>
            </a:r>
            <a:r>
              <a:rPr lang="ru-RU" i="1" dirty="0" smtClean="0"/>
              <a:t>.</a:t>
            </a:r>
          </a:p>
          <a:p>
            <a:pPr marL="0" indent="0" algn="just">
              <a:buNone/>
            </a:pPr>
            <a:r>
              <a:rPr lang="ru-RU" i="1" dirty="0"/>
              <a:t>	</a:t>
            </a:r>
            <a:r>
              <a:rPr lang="ru-RU" i="1" dirty="0" smtClean="0"/>
              <a:t>3. Разработка и организация приборов и оборудования для обеспечения работы в условиях борьбы с распространением </a:t>
            </a:r>
            <a:r>
              <a:rPr lang="ru-RU" i="1" dirty="0" err="1" smtClean="0"/>
              <a:t>коронавирусной</a:t>
            </a:r>
            <a:r>
              <a:rPr lang="ru-RU" i="1" dirty="0" smtClean="0"/>
              <a:t> инфекции. </a:t>
            </a:r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175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7386"/>
            <a:ext cx="898835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/>
            </a:r>
            <a:br>
              <a:rPr lang="ru-RU" sz="1600" b="1" dirty="0" smtClean="0">
                <a:latin typeface="Century Gothic" pitchFamily="34" charset="0"/>
              </a:rPr>
            </a:br>
            <a:r>
              <a:rPr lang="ru-RU" sz="1600" b="1" i="1" dirty="0" smtClean="0">
                <a:latin typeface="Calibri" panose="020F0502020204030204" pitchFamily="34" charset="0"/>
              </a:rPr>
              <a:t>        Показатели фармацевтического рынка</a:t>
            </a:r>
            <a:r>
              <a:rPr lang="ru-RU" sz="1600" b="1" i="1" dirty="0">
                <a:latin typeface="Calibri" panose="020F0502020204030204" pitchFamily="34" charset="0"/>
              </a:rPr>
              <a:t/>
            </a:r>
            <a:br>
              <a:rPr lang="ru-RU" sz="1600" b="1" i="1" dirty="0">
                <a:latin typeface="Calibri" panose="020F0502020204030204" pitchFamily="34" charset="0"/>
              </a:rPr>
            </a:br>
            <a:r>
              <a:rPr lang="ru-RU" sz="1600" b="1" i="1" dirty="0" smtClean="0">
                <a:latin typeface="Calibri" panose="020F0502020204030204" pitchFamily="34" charset="0"/>
              </a:rPr>
              <a:t>        Российской Федерации</a:t>
            </a:r>
            <a:r>
              <a:rPr lang="ru-RU" sz="1600" b="1" i="1" dirty="0" smtClean="0">
                <a:latin typeface="Century Gothic" pitchFamily="34" charset="0"/>
              </a:rPr>
              <a:t/>
            </a:r>
            <a:br>
              <a:rPr lang="ru-RU" sz="1600" b="1" i="1" dirty="0" smtClean="0">
                <a:latin typeface="Century Gothic" pitchFamily="34" charset="0"/>
              </a:rPr>
            </a:br>
            <a:r>
              <a:rPr lang="ru-RU" sz="1600" b="1" i="1" dirty="0" smtClean="0">
                <a:latin typeface="Century Gothic" pitchFamily="34" charset="0"/>
              </a:rPr>
              <a:t>	</a:t>
            </a:r>
            <a:br>
              <a:rPr lang="ru-RU" sz="1600" b="1" i="1" dirty="0" smtClean="0">
                <a:latin typeface="Century Gothic" pitchFamily="34" charset="0"/>
              </a:rPr>
            </a:br>
            <a:endParaRPr lang="ru-RU" sz="1600" b="1" i="1" dirty="0"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t="11386" b="1190"/>
          <a:stretch>
            <a:fillRect/>
          </a:stretch>
        </p:blipFill>
        <p:spPr>
          <a:xfrm>
            <a:off x="5661498" y="169179"/>
            <a:ext cx="3169853" cy="1847471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71301"/>
              </p:ext>
            </p:extLst>
          </p:nvPr>
        </p:nvGraphicFramePr>
        <p:xfrm>
          <a:off x="135977" y="1742304"/>
          <a:ext cx="8813256" cy="4830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327">
                  <a:extLst>
                    <a:ext uri="{9D8B030D-6E8A-4147-A177-3AD203B41FA5}">
                      <a16:colId xmlns:a16="http://schemas.microsoft.com/office/drawing/2014/main" val="3970169187"/>
                    </a:ext>
                  </a:extLst>
                </a:gridCol>
              </a:tblGrid>
              <a:tr h="605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Показатель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lang="ru-RU" sz="1200" i="1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Объем фармацевтического рынка Российской Федерации (конечные цены)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  <a:latin typeface="Calibri" panose="020F0502020204030204" pitchFamily="34" charset="0"/>
                        </a:rPr>
                        <a:t>млрд</a:t>
                      </a: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1 017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1 210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 1 </a:t>
                      </a: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1285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1454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1764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7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Доля отечественных лекарственных средств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27,18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30,13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30,4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30,8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34,9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Объем государственных закупок лекарственных средств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281,70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309,00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316,00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375,00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386,8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498,3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617,4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2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Доля отечественных лекарственных </a:t>
                      </a: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средств в </a:t>
                      </a:r>
                      <a:r>
                        <a:rPr lang="ru-RU" sz="1200" i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i="1" baseline="0" smtClean="0">
                          <a:effectLst/>
                          <a:latin typeface="Calibri" panose="020F0502020204030204" pitchFamily="34" charset="0"/>
                        </a:rPr>
                        <a:t>госзакупках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33,1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33,25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34,4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9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Объем производства лекарственных средств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285,87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305,4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386,7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485,7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1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Объем экспорта фармацевтической продукции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млрд долл. США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  <a:endParaRPr lang="ru-RU" sz="1200" i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0,76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0,79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1,02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Объем импорта фармацевтической продукции по данным ФТС России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</a:rPr>
                        <a:t>млрд долл. США</a:t>
                      </a:r>
                      <a:endParaRPr lang="ru-RU" sz="1200" i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12,8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8,8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8,9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10,3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10,1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10,8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12,5</a:t>
                      </a:r>
                      <a:endParaRPr lang="ru-RU" sz="12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57" y="523944"/>
            <a:ext cx="3094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94870"/>
              </p:ext>
            </p:extLst>
          </p:nvPr>
        </p:nvGraphicFramePr>
        <p:xfrm>
          <a:off x="184826" y="2188061"/>
          <a:ext cx="8809251" cy="4595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489">
                  <a:extLst>
                    <a:ext uri="{9D8B030D-6E8A-4147-A177-3AD203B41FA5}">
                      <a16:colId xmlns:a16="http://schemas.microsoft.com/office/drawing/2014/main" val="4016549616"/>
                    </a:ext>
                  </a:extLst>
                </a:gridCol>
              </a:tblGrid>
              <a:tr h="765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Показатель</a:t>
                      </a:r>
                      <a:endParaRPr lang="ru-RU" sz="1200" i="1" dirty="0">
                        <a:effectLst/>
                        <a:latin typeface="Century Gothic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effectLst/>
                        <a:latin typeface="Century Gothic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2017 </a:t>
                      </a:r>
                      <a:endParaRPr lang="ru-RU" sz="1200" i="1" dirty="0">
                        <a:effectLst/>
                        <a:latin typeface="Century Gothic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Объем рынка медицинских изделий Российской Федерации 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млрд руб.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192,4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223,2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245,5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255,3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321,5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367,8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547,3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Доля отечественных медицинских изделий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процент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18,2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18,8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20,2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21,0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23,8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27,2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28,8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Объем государственных закупок медицинских изделий 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  <a:latin typeface="Century Gothic" pitchFamily="34" charset="0"/>
                        </a:rPr>
                        <a:t>млрд</a:t>
                      </a: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 руб.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entury Gothic" pitchFamily="34" charset="0"/>
                        </a:rPr>
                        <a:t>138,6</a:t>
                      </a:r>
                      <a:endParaRPr lang="ru-RU" sz="1200" i="1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183,0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200,9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210,6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257,2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312,6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476,2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Доля отечественных медицинских изделий (в </a:t>
                      </a:r>
                      <a:r>
                        <a:rPr lang="ru-RU" sz="1200" i="1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гос.закупках</a:t>
                      </a: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процент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20,9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20,7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21,4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22,1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25,0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26,9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29,8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Объем производства медицинских </a:t>
                      </a:r>
                      <a:r>
                        <a:rPr lang="ru-RU" sz="1200" i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изделий 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млрд руб.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38,5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45,7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57,5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71,02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87,24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94,3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Объем экспорта медицинских изделий и </a:t>
                      </a: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принадлежностей по данным ФТС России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Century Gothic" pitchFamily="34" charset="0"/>
                        </a:rPr>
                        <a:t>млрд долл. США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Century Gothic" pitchFamily="34" charset="0"/>
                        </a:rPr>
                        <a:t>0,088</a:t>
                      </a:r>
                      <a:endParaRPr lang="ru-RU" sz="1200" i="1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0,102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0,119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0,136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0,140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0,16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0,23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Объем импорта </a:t>
                      </a:r>
                      <a:r>
                        <a:rPr lang="ru-RU" sz="1200" i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медицинских изделий и принадлежностей </a:t>
                      </a: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по данным ФТС России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</a:rPr>
                        <a:t>млрд долл. США</a:t>
                      </a:r>
                      <a:endParaRPr lang="ru-RU" sz="1200" i="1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5,06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3,32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3,38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3,14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3,3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2,87 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4,58</a:t>
                      </a:r>
                      <a:endParaRPr lang="ru-RU" sz="1200" i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7463" y="253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826" y="862498"/>
            <a:ext cx="8959174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600" b="1" dirty="0" smtClean="0">
                <a:latin typeface="Century Gothic" pitchFamily="34" charset="0"/>
              </a:rPr>
              <a:t> </a:t>
            </a:r>
            <a:r>
              <a:rPr lang="ru-RU" sz="1600" b="1" i="1" dirty="0" smtClean="0">
                <a:latin typeface="Calibri" panose="020F0502020204030204" pitchFamily="34" charset="0"/>
              </a:rPr>
              <a:t>Показатели рынка медицинских</a:t>
            </a:r>
            <a:br>
              <a:rPr lang="ru-RU" sz="1600" b="1" i="1" dirty="0" smtClean="0">
                <a:latin typeface="Calibri" panose="020F0502020204030204" pitchFamily="34" charset="0"/>
              </a:rPr>
            </a:br>
            <a:r>
              <a:rPr lang="ru-RU" sz="1600" b="1" i="1" dirty="0" smtClean="0">
                <a:latin typeface="Calibri" panose="020F0502020204030204" pitchFamily="34" charset="0"/>
              </a:rPr>
              <a:t> изделий    Российской Федерации</a:t>
            </a:r>
            <a:endParaRPr lang="ru-RU" sz="1600" b="1" i="1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21380" t="-1358" r="23255" b="1358"/>
          <a:stretch/>
        </p:blipFill>
        <p:spPr>
          <a:xfrm>
            <a:off x="2807397" y="0"/>
            <a:ext cx="5947497" cy="213670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52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370942"/>
            <a:ext cx="9142413" cy="348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4000" cy="33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90303" y="437322"/>
            <a:ext cx="7476619" cy="613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i="1" dirty="0">
                <a:solidFill>
                  <a:prstClr val="black"/>
                </a:solidFill>
                <a:latin typeface="Calibri" panose="020F0502020204030204" pitchFamily="34" charset="0"/>
              </a:rPr>
              <a:t>Основные причины, сдерживающие развитие отечественного производства лекарственных средств и медицинских изделий, вытекающие из опыта работы отрасли в условиях пандемии</a:t>
            </a:r>
            <a:endParaRPr lang="ru-RU" sz="3000" i="1" dirty="0"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9444" y="2023402"/>
            <a:ext cx="7886700" cy="4735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	</a:t>
            </a:r>
            <a:r>
              <a:rPr lang="ru-RU" i="1" dirty="0" smtClean="0">
                <a:latin typeface="Calibri" panose="020F0502020204030204" pitchFamily="34" charset="0"/>
              </a:rPr>
              <a:t>1</a:t>
            </a:r>
            <a:r>
              <a:rPr lang="ru-RU" sz="2200" i="1" dirty="0" smtClean="0">
                <a:latin typeface="Calibri" panose="020F0502020204030204" pitchFamily="34" charset="0"/>
              </a:rPr>
              <a:t>. Зависимость </a:t>
            </a:r>
            <a:r>
              <a:rPr lang="ru-RU" sz="2200" i="1" dirty="0">
                <a:latin typeface="Calibri" panose="020F0502020204030204" pitchFamily="34" charset="0"/>
              </a:rPr>
              <a:t>производства от импорта сырья, материалов, комплектующих о оборудования, применяемых для производства медицинских изделий.</a:t>
            </a:r>
          </a:p>
          <a:p>
            <a:pPr marL="0" indent="0" algn="just">
              <a:buNone/>
            </a:pPr>
            <a:r>
              <a:rPr lang="ru-RU" sz="2200" i="1" dirty="0">
                <a:latin typeface="Calibri" panose="020F0502020204030204" pitchFamily="34" charset="0"/>
              </a:rPr>
              <a:t>	2. Низкий уровень </a:t>
            </a:r>
            <a:r>
              <a:rPr lang="ru-RU" sz="2200" i="1" dirty="0" smtClean="0">
                <a:latin typeface="Calibri" panose="020F0502020204030204" pitchFamily="34" charset="0"/>
              </a:rPr>
              <a:t>использования созданного </a:t>
            </a:r>
            <a:r>
              <a:rPr lang="ru-RU" sz="2200" i="1" dirty="0">
                <a:latin typeface="Calibri" panose="020F0502020204030204" pitchFamily="34" charset="0"/>
              </a:rPr>
              <a:t>научно-производственного потенциала фармацевтической и медицинской индустрии.</a:t>
            </a:r>
          </a:p>
          <a:p>
            <a:pPr marL="0" indent="0" algn="just">
              <a:buNone/>
            </a:pPr>
            <a:r>
              <a:rPr lang="ru-RU" sz="2200" i="1" dirty="0">
                <a:latin typeface="Calibri" panose="020F0502020204030204" pitchFamily="34" charset="0"/>
              </a:rPr>
              <a:t>	3. </a:t>
            </a:r>
            <a:r>
              <a:rPr lang="ru-RU" sz="2200" i="1" dirty="0" smtClean="0">
                <a:latin typeface="Calibri" panose="020F0502020204030204" pitchFamily="34" charset="0"/>
              </a:rPr>
              <a:t>Несовершенство системы нормативного правового регулирования обращения лекарственных средств и медицинских изделий.</a:t>
            </a:r>
            <a:endParaRPr lang="ru-RU" sz="2200" i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200" i="1" dirty="0">
                <a:latin typeface="Calibri" panose="020F0502020204030204" pitchFamily="34" charset="0"/>
              </a:rPr>
              <a:t>	4. </a:t>
            </a:r>
            <a:r>
              <a:rPr lang="ru-RU" sz="2200" i="1" dirty="0" smtClean="0">
                <a:latin typeface="Calibri" panose="020F0502020204030204" pitchFamily="34" charset="0"/>
              </a:rPr>
              <a:t>Отсутствие компетенций в области реализации современных медицинских технологий в ряде направлений здравоохранения.</a:t>
            </a:r>
            <a:endParaRPr lang="ru-RU" sz="2200" i="1" dirty="0">
              <a:latin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ru-RU" sz="22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476500"/>
            <a:ext cx="788828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5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370942"/>
            <a:ext cx="9142413" cy="348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4000" cy="33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90303" y="437322"/>
            <a:ext cx="7476619" cy="613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tabLst>
                <a:tab pos="544513" algn="l"/>
              </a:tabLst>
            </a:pPr>
            <a:r>
              <a:rPr lang="ru-RU" sz="28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Первоочередные задачи</a:t>
            </a:r>
            <a:endParaRPr lang="ru-RU" sz="2800" i="1" dirty="0"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0630" y="2023402"/>
            <a:ext cx="7865513" cy="4735789"/>
          </a:xfrm>
        </p:spPr>
        <p:txBody>
          <a:bodyPr>
            <a:normAutofit/>
          </a:bodyPr>
          <a:lstStyle/>
          <a:p>
            <a:pPr marL="519113" indent="-342900" algn="just">
              <a:buFont typeface="Wingdings" panose="05000000000000000000" pitchFamily="2" charset="2"/>
              <a:buChar char="§"/>
            </a:pPr>
            <a:r>
              <a:rPr lang="ru-RU" sz="2400" i="1" dirty="0" smtClean="0"/>
              <a:t>Рассмотреть </a:t>
            </a:r>
            <a:r>
              <a:rPr lang="ru-RU" sz="2400" i="1" dirty="0"/>
              <a:t>ключевые проблемы, сдерживающие создание  и внедрение современных лекарственных препаратов и медицинских изделий в медицинскую </a:t>
            </a:r>
            <a:r>
              <a:rPr lang="ru-RU" sz="2400" i="1" dirty="0" smtClean="0"/>
              <a:t>практику.</a:t>
            </a:r>
          </a:p>
          <a:p>
            <a:pPr marL="519113" indent="-342900" algn="just">
              <a:buFont typeface="Wingdings" panose="05000000000000000000" pitchFamily="2" charset="2"/>
              <a:buChar char="§"/>
            </a:pPr>
            <a:r>
              <a:rPr lang="ru-RU" sz="2400" i="1" dirty="0" smtClean="0"/>
              <a:t>Разработать </a:t>
            </a:r>
            <a:r>
              <a:rPr lang="ru-RU" sz="2400" i="1" dirty="0"/>
              <a:t>стратегию развития </a:t>
            </a:r>
            <a:r>
              <a:rPr lang="ru-RU" sz="2400" i="1" dirty="0" smtClean="0"/>
              <a:t> фармацевтической </a:t>
            </a:r>
            <a:r>
              <a:rPr lang="ru-RU" sz="2400" i="1" dirty="0"/>
              <a:t>и медицинской </a:t>
            </a:r>
            <a:r>
              <a:rPr lang="ru-RU" sz="2400" i="1" dirty="0" smtClean="0"/>
              <a:t>промышленности</a:t>
            </a:r>
          </a:p>
          <a:p>
            <a:pPr marL="544513" lvl="1" indent="-3683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400" i="1" dirty="0" smtClean="0"/>
              <a:t>Выработать </a:t>
            </a:r>
            <a:r>
              <a:rPr lang="ru-RU" sz="2400" i="1" dirty="0"/>
              <a:t>предложение по организации </a:t>
            </a:r>
            <a:r>
              <a:rPr lang="ru-RU" sz="2400" i="1" dirty="0" smtClean="0"/>
              <a:t>     согласованной </a:t>
            </a:r>
            <a:r>
              <a:rPr lang="ru-RU" sz="2400" i="1" dirty="0"/>
              <a:t>работы всех уровней власти, бизнеса и профессиональных общественных объединений при её </a:t>
            </a:r>
            <a:r>
              <a:rPr lang="ru-RU" sz="2400" i="1" dirty="0" smtClean="0"/>
              <a:t>реализации.</a:t>
            </a:r>
            <a:endParaRPr lang="ru-RU" sz="2400" dirty="0" smtClean="0"/>
          </a:p>
          <a:p>
            <a:pPr marL="342900" lvl="1" indent="0" algn="just">
              <a:buNone/>
            </a:pPr>
            <a:endParaRPr lang="ru-RU" sz="2400" i="1" dirty="0" smtClean="0"/>
          </a:p>
          <a:p>
            <a:pPr marL="800100" lvl="1" indent="-457200" algn="just">
              <a:buAutoNum type="arabicPeriod"/>
            </a:pPr>
            <a:endParaRPr lang="ru-RU" sz="19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476500"/>
            <a:ext cx="788828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5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679</Words>
  <Application>Microsoft Office PowerPoint</Application>
  <PresentationFormat>Экран (4:3)</PresentationFormat>
  <Paragraphs>219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SimHei</vt:lpstr>
      <vt:lpstr>Arial</vt:lpstr>
      <vt:lpstr>Calibri</vt:lpstr>
      <vt:lpstr>Calibri Light</vt:lpstr>
      <vt:lpstr>Century Gothic</vt:lpstr>
      <vt:lpstr>Courier New</vt:lpstr>
      <vt:lpstr>Franklin Gothic Medium Cond</vt:lpstr>
      <vt:lpstr>Times New Roman</vt:lpstr>
      <vt:lpstr>Wingdings</vt:lpstr>
      <vt:lpstr>Тема Office</vt:lpstr>
      <vt:lpstr>Презентация PowerPoint</vt:lpstr>
      <vt:lpstr>        Основные направления работы профессиональных общественных объединений в 2020-2021 годах, в том числе и  в соответствии с рекомендациями VI Всероссийского форума Innomed-2020 определялись заданиями установленными Государственной программой «Развитие фармацевтической и медицинской промышленности на 2013-2020 годы» с учетом её продления до 2024 года (постановление Правительства РФ №359 от 29.03.2019г.).</vt:lpstr>
      <vt:lpstr>Первоочередные  задачи на решение которых было сосредоточено внимание профессиональных общественных объединений  в целях ускоренного развития производства медицинских изделий.</vt:lpstr>
      <vt:lpstr>Презентация PowerPoint</vt:lpstr>
      <vt:lpstr>Основные достижения</vt:lpstr>
      <vt:lpstr>         Показатели фармацевтического рынка         Российской Федерации   </vt:lpstr>
      <vt:lpstr> Показатели рынка медицинских  изделий    Российской Федерации</vt:lpstr>
      <vt:lpstr>Основные причины, сдерживающие развитие отечественного производства лекарственных средств и медицинских изделий, вытекающие из опыта работы отрасли в условиях пандемии</vt:lpstr>
      <vt:lpstr>Первоочередные задачи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профессиональных общественных объединений по повышению конкурентоспособности отечественного производства лекарственных средств и медицинских изделий в 2016-2017 годах</dc:title>
  <dc:creator>RePack by Diakov</dc:creator>
  <cp:lastModifiedBy>РОСМЕДПРОМ</cp:lastModifiedBy>
  <cp:revision>195</cp:revision>
  <cp:lastPrinted>2021-08-19T06:52:00Z</cp:lastPrinted>
  <dcterms:created xsi:type="dcterms:W3CDTF">2017-03-28T08:45:12Z</dcterms:created>
  <dcterms:modified xsi:type="dcterms:W3CDTF">2021-08-19T06:53:16Z</dcterms:modified>
</cp:coreProperties>
</file>